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48" r:id="rId2"/>
  </p:sldMasterIdLst>
  <p:notesMasterIdLst>
    <p:notesMasterId r:id="rId34"/>
  </p:notesMasterIdLst>
  <p:sldIdLst>
    <p:sldId id="287" r:id="rId3"/>
    <p:sldId id="396" r:id="rId4"/>
    <p:sldId id="389" r:id="rId5"/>
    <p:sldId id="416" r:id="rId6"/>
    <p:sldId id="417" r:id="rId7"/>
    <p:sldId id="418" r:id="rId8"/>
    <p:sldId id="421" r:id="rId9"/>
    <p:sldId id="392" r:id="rId10"/>
    <p:sldId id="419" r:id="rId11"/>
    <p:sldId id="262" r:id="rId12"/>
    <p:sldId id="399" r:id="rId13"/>
    <p:sldId id="424" r:id="rId14"/>
    <p:sldId id="425" r:id="rId15"/>
    <p:sldId id="426" r:id="rId16"/>
    <p:sldId id="427" r:id="rId17"/>
    <p:sldId id="402" r:id="rId18"/>
    <p:sldId id="405" r:id="rId19"/>
    <p:sldId id="407" r:id="rId20"/>
    <p:sldId id="408" r:id="rId21"/>
    <p:sldId id="409" r:id="rId22"/>
    <p:sldId id="410" r:id="rId23"/>
    <p:sldId id="411" r:id="rId24"/>
    <p:sldId id="413" r:id="rId25"/>
    <p:sldId id="414" r:id="rId26"/>
    <p:sldId id="412" r:id="rId27"/>
    <p:sldId id="428" r:id="rId28"/>
    <p:sldId id="429" r:id="rId29"/>
    <p:sldId id="322" r:id="rId30"/>
    <p:sldId id="423" r:id="rId31"/>
    <p:sldId id="422" r:id="rId32"/>
    <p:sldId id="292" r:id="rId33"/>
  </p:sldIdLst>
  <p:sldSz cx="9144000" cy="5143500" type="screen16x9"/>
  <p:notesSz cx="6858000" cy="9144000"/>
  <p:embeddedFontLst>
    <p:embeddedFont>
      <p:font typeface="Arial Unicode MS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ourier Std" panose="02070409020205020404" pitchFamily="49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Nunito Sans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5050"/>
    <a:srgbClr val="1B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7377D-431C-440B-9048-50641672AB03}">
  <a:tblStyle styleId="{D8A7377D-431C-440B-9048-50641672AB0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499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4323-D7FF-4CE8-BEF6-894599C1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C5CE-7EC7-4CCE-8915-787DE67E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6B1-DE94-424E-A791-CA694C2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C51D-EC91-41CC-A6E1-6F770E2C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E6DD-BBC0-4134-ADB4-7003A1FA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28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E4-61BD-4491-938B-4C9D432B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AB02A-485C-4667-BB04-F4FC0D194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C94F7-F5F7-46B2-BE40-6C6432C1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BFAE-97EC-41CD-BF60-2EE5235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8BC9B-2230-4C79-899D-71D59B2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22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7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804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57" r:id="rId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ECF27-DE81-4097-956F-BB4F3A7D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657-879D-42DE-A645-13E49929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AE0B-ADF7-4BAA-AC16-83BD26BC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9477-FCD6-42FF-A218-73DDF510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B1464-5A8A-4DAE-A58A-763A24A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8A9D-1A5B-4F7B-81BE-822A291448B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03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6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C3654-D2FF-4D8F-A830-B5570AC4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8A9D-1A5B-4F7B-81BE-822A291448B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264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3">
            <a:extLst>
              <a:ext uri="{FF2B5EF4-FFF2-40B4-BE49-F238E27FC236}">
                <a16:creationId xmlns:a16="http://schemas.microsoft.com/office/drawing/2014/main" id="{721BEFC1-0CDD-475B-8824-E0F9D7DDF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66592" y="1395318"/>
            <a:ext cx="5449500" cy="271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 dirty="0">
                <a:solidFill>
                  <a:srgbClr val="666666"/>
                </a:solidFill>
              </a:rPr>
              <a:t>You can only solve the problems quickly if you’ve already solved the problem/ seen the problem solved before</a:t>
            </a:r>
            <a:r>
              <a:rPr lang="en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61AFF-F380-4FD9-AC33-7C59B62A46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2671074" y="2237043"/>
            <a:ext cx="364904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rgbClr val="FFFF00"/>
                </a:solidFill>
                <a:latin typeface="Courier Std" panose="02070409020205020404" pitchFamily="49" charset="0"/>
              </a:rPr>
              <a:t>&lt;Revision&gt; </a:t>
            </a:r>
            <a:endParaRPr lang="pt-PT" sz="3750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5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B4314-770F-4ED3-ADDB-05A9D94A8D5F}"/>
              </a:ext>
            </a:extLst>
          </p:cNvPr>
          <p:cNvSpPr txBox="1"/>
          <p:nvPr/>
        </p:nvSpPr>
        <p:spPr>
          <a:xfrm>
            <a:off x="726847" y="785377"/>
            <a:ext cx="58158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Importing modules</a:t>
            </a:r>
          </a:p>
          <a:p>
            <a:r>
              <a:rPr lang="en-US" dirty="0"/>
              <a:t>Finding functions attributes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List:  &lt;identification&gt; =  [&lt;value1&gt;, &lt;value2&gt;] </a:t>
            </a:r>
          </a:p>
          <a:p>
            <a:r>
              <a:rPr lang="en-US" dirty="0"/>
              <a:t>         Accepts different variable types </a:t>
            </a:r>
          </a:p>
          <a:p>
            <a:r>
              <a:rPr lang="en-US" dirty="0"/>
              <a:t>         Index to access and/or find members</a:t>
            </a:r>
          </a:p>
          <a:p>
            <a:r>
              <a:rPr lang="en-US" dirty="0"/>
              <a:t>         Cannot change strings in lists using indexes </a:t>
            </a:r>
          </a:p>
          <a:p>
            <a:r>
              <a:rPr lang="en-US" dirty="0"/>
              <a:t>         Ordered </a:t>
            </a:r>
          </a:p>
          <a:p>
            <a:r>
              <a:rPr lang="en-US" dirty="0"/>
              <a:t>         usually for loop is used to manipulate lists</a:t>
            </a:r>
          </a:p>
          <a:p>
            <a:r>
              <a:rPr lang="en-US" dirty="0"/>
              <a:t>         It is possible to make slicing</a:t>
            </a:r>
          </a:p>
          <a:p>
            <a:r>
              <a:rPr lang="en-US" dirty="0"/>
              <a:t>         it is possible to concatenate lists with * and +</a:t>
            </a:r>
          </a:p>
          <a:p>
            <a:r>
              <a:rPr lang="en-US" dirty="0"/>
              <a:t>         in and in not indicates membership </a:t>
            </a:r>
          </a:p>
          <a:p>
            <a:r>
              <a:rPr lang="en-US" dirty="0"/>
              <a:t>         it is possible to include a list inside other list</a:t>
            </a:r>
          </a:p>
          <a:p>
            <a:r>
              <a:rPr lang="en-US" dirty="0"/>
              <a:t>         Lists have methods such as .pop(), insert(), </a:t>
            </a:r>
          </a:p>
          <a:p>
            <a:r>
              <a:rPr lang="en-US" dirty="0"/>
              <a:t>         count(), append()</a:t>
            </a:r>
          </a:p>
          <a:p>
            <a:r>
              <a:rPr lang="en-US" dirty="0"/>
              <a:t>         Filtering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DD49B-BB29-4714-8928-CCB1EEA6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56" y="1895159"/>
            <a:ext cx="1743075" cy="400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450F3-AFEC-4819-887D-BAECDBE12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956" y="270327"/>
            <a:ext cx="3219739" cy="1571625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56" y="2388404"/>
            <a:ext cx="26574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56" y="3773278"/>
            <a:ext cx="18954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56" y="2819175"/>
            <a:ext cx="31051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39" y="4297153"/>
            <a:ext cx="1476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63" y="3778199"/>
            <a:ext cx="14097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21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5F2E7A-28E9-49C8-BDDF-74632E153A77}"/>
              </a:ext>
            </a:extLst>
          </p:cNvPr>
          <p:cNvSpPr txBox="1"/>
          <p:nvPr/>
        </p:nvSpPr>
        <p:spPr>
          <a:xfrm>
            <a:off x="568484" y="872452"/>
            <a:ext cx="58158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Tuple:  &lt;identification&gt; =  (&lt;value1&gt;, &lt;value2&gt;)</a:t>
            </a:r>
          </a:p>
          <a:p>
            <a:r>
              <a:rPr lang="en-US" dirty="0"/>
              <a:t>        Index to access and/or find members</a:t>
            </a:r>
          </a:p>
          <a:p>
            <a:r>
              <a:rPr lang="en-US" dirty="0"/>
              <a:t>        Cannot change strings in tuples using indexes </a:t>
            </a:r>
          </a:p>
          <a:p>
            <a:r>
              <a:rPr lang="en-US" dirty="0"/>
              <a:t>        it is possible to concatenate lists with * and +</a:t>
            </a:r>
          </a:p>
          <a:p>
            <a:r>
              <a:rPr lang="en-US" dirty="0"/>
              <a:t>        Ordered </a:t>
            </a:r>
          </a:p>
          <a:p>
            <a:r>
              <a:rPr lang="en-US" dirty="0"/>
              <a:t>it is possible to use python build in functions to manipulate tuples </a:t>
            </a:r>
          </a:p>
          <a:p>
            <a:r>
              <a:rPr lang="en-US" dirty="0"/>
              <a:t> Lists have methods such as .count(), .index(),</a:t>
            </a:r>
          </a:p>
          <a:p>
            <a:r>
              <a:rPr lang="en-US" dirty="0"/>
              <a:t>Removing member is only possible by converting to another type</a:t>
            </a:r>
          </a:p>
          <a:p>
            <a:r>
              <a:rPr lang="en-US" dirty="0"/>
              <a:t>It is possible to save tuple member in other variables - unpacking</a:t>
            </a:r>
          </a:p>
          <a:p>
            <a:r>
              <a:rPr lang="en-US" dirty="0"/>
              <a:t>A look in zip(),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202" y="299574"/>
            <a:ext cx="31813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202" y="1267908"/>
            <a:ext cx="18764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202" y="2599061"/>
            <a:ext cx="16954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202" y="3071091"/>
            <a:ext cx="14763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89" y="3328445"/>
            <a:ext cx="12858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59" y="3328446"/>
            <a:ext cx="13906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8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900A9-8DF5-48E7-A8B8-480D3FC3E13C}"/>
              </a:ext>
            </a:extLst>
          </p:cNvPr>
          <p:cNvSpPr txBox="1"/>
          <p:nvPr/>
        </p:nvSpPr>
        <p:spPr>
          <a:xfrm>
            <a:off x="525226" y="1221257"/>
            <a:ext cx="47247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Dictionary:  &lt;identification&gt; =  {&lt;value1&gt;: &lt;value2&gt;, </a:t>
            </a:r>
          </a:p>
          <a:p>
            <a:r>
              <a:rPr lang="en-US" dirty="0"/>
              <a:t>                                                 &lt;value3&gt;: &lt;value4&gt; }</a:t>
            </a:r>
          </a:p>
          <a:p>
            <a:r>
              <a:rPr lang="en-US" dirty="0"/>
              <a:t>Dictionaries have methods such as .get(), pop(), .</a:t>
            </a:r>
            <a:r>
              <a:rPr lang="en-US" dirty="0" err="1"/>
              <a:t>popitem</a:t>
            </a:r>
            <a:r>
              <a:rPr lang="en-US" dirty="0"/>
              <a:t>(), .copy(), .update()</a:t>
            </a:r>
          </a:p>
          <a:p>
            <a:r>
              <a:rPr lang="en-US" dirty="0"/>
              <a:t>It is possible to use python build in functions to manipulate     dictionaries  sum(). </a:t>
            </a:r>
          </a:p>
          <a:p>
            <a:r>
              <a:rPr lang="en-US" dirty="0"/>
              <a:t>Sorting using operator module     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33" y="172859"/>
            <a:ext cx="48577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87" y="1061292"/>
            <a:ext cx="15716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87" y="1672473"/>
            <a:ext cx="21431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87" y="2100421"/>
            <a:ext cx="22098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87" y="2571750"/>
            <a:ext cx="2819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487" y="3253851"/>
            <a:ext cx="5257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76" y="3096688"/>
            <a:ext cx="29432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388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900A9-8DF5-48E7-A8B8-480D3FC3E13C}"/>
              </a:ext>
            </a:extLst>
          </p:cNvPr>
          <p:cNvSpPr txBox="1"/>
          <p:nvPr/>
        </p:nvSpPr>
        <p:spPr>
          <a:xfrm>
            <a:off x="988999" y="880033"/>
            <a:ext cx="66071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:  &lt;identification&gt; =  {&lt;value1&gt;, &lt;value2&gt;,&lt;value3&gt;}</a:t>
            </a:r>
          </a:p>
          <a:p>
            <a:r>
              <a:rPr lang="en-US" dirty="0"/>
              <a:t>      Add values in the dictionary </a:t>
            </a:r>
          </a:p>
          <a:p>
            <a:r>
              <a:rPr lang="en-US" dirty="0"/>
              <a:t>      Lists have methods such as .add(), update(), .remove(), .copy(), .update()</a:t>
            </a:r>
          </a:p>
          <a:p>
            <a:r>
              <a:rPr lang="en-US" dirty="0"/>
              <a:t>      joint theory </a:t>
            </a:r>
          </a:p>
          <a:p>
            <a:r>
              <a:rPr lang="en-US" dirty="0"/>
              <a:t>      Subset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4" y="2131923"/>
            <a:ext cx="30384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" y="2901808"/>
            <a:ext cx="45053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" y="3541472"/>
            <a:ext cx="37909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35" y="1950947"/>
            <a:ext cx="1343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37" y="3094022"/>
            <a:ext cx="19812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825" y="1950947"/>
            <a:ext cx="16192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825" y="2743200"/>
            <a:ext cx="15430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924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17992-F6AA-4075-955D-22298E30691F}"/>
              </a:ext>
            </a:extLst>
          </p:cNvPr>
          <p:cNvSpPr txBox="1"/>
          <p:nvPr/>
        </p:nvSpPr>
        <p:spPr>
          <a:xfrm>
            <a:off x="1334229" y="138342"/>
            <a:ext cx="5459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Files:</a:t>
            </a:r>
          </a:p>
          <a:p>
            <a:r>
              <a:rPr lang="en-US" dirty="0"/>
              <a:t>         Open files  open(), .close() </a:t>
            </a:r>
          </a:p>
          <a:p>
            <a:r>
              <a:rPr lang="en-US" dirty="0"/>
              <a:t>open(&lt;path to the file&gt;, &lt;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</a:t>
            </a:r>
            <a:r>
              <a:rPr lang="en-US" dirty="0"/>
              <a:t>&gt;)</a:t>
            </a:r>
          </a:p>
          <a:p>
            <a:r>
              <a:rPr lang="en-US" dirty="0">
                <a:solidFill>
                  <a:srgbClr val="FF0000"/>
                </a:solidFill>
              </a:rPr>
              <a:t>With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open</a:t>
            </a:r>
            <a:r>
              <a:rPr lang="en-US" dirty="0"/>
              <a:t> takes care of closing files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B35E3-BEA1-4A4C-B005-AF9968A98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32" y="1110628"/>
            <a:ext cx="6014200" cy="2185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C4A4B-8E4D-4169-9468-3B02DF6F2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889" y="2716854"/>
            <a:ext cx="4788363" cy="1693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CEF1C-C1A7-4EF5-96C0-40506A8ACE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93" r="9246" b="18895"/>
          <a:stretch/>
        </p:blipFill>
        <p:spPr>
          <a:xfrm>
            <a:off x="208306" y="3573406"/>
            <a:ext cx="3792584" cy="695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E5126-DBD1-4DF9-93E4-F05AAA31C7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9" t="15648" r="7494" b="12440"/>
          <a:stretch/>
        </p:blipFill>
        <p:spPr>
          <a:xfrm>
            <a:off x="4446357" y="1495197"/>
            <a:ext cx="3604704" cy="7260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926D4B-32C0-44B9-8547-96BF0B1A7F6B}"/>
              </a:ext>
            </a:extLst>
          </p:cNvPr>
          <p:cNvSpPr txBox="1"/>
          <p:nvPr/>
        </p:nvSpPr>
        <p:spPr>
          <a:xfrm>
            <a:off x="6750128" y="1165319"/>
            <a:ext cx="140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:</a:t>
            </a:r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A2C7F-41AC-42D8-BAE2-6ED21A1AE1B2}"/>
              </a:ext>
            </a:extLst>
          </p:cNvPr>
          <p:cNvSpPr txBox="1"/>
          <p:nvPr/>
        </p:nvSpPr>
        <p:spPr>
          <a:xfrm>
            <a:off x="172307" y="3280844"/>
            <a:ext cx="140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: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4808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17992-F6AA-4075-955D-22298E30691F}"/>
              </a:ext>
            </a:extLst>
          </p:cNvPr>
          <p:cNvSpPr txBox="1"/>
          <p:nvPr/>
        </p:nvSpPr>
        <p:spPr>
          <a:xfrm>
            <a:off x="1405242" y="580070"/>
            <a:ext cx="5459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Files:</a:t>
            </a:r>
          </a:p>
          <a:p>
            <a:r>
              <a:rPr lang="en-US" dirty="0"/>
              <a:t>         manipulating files .read(), .</a:t>
            </a:r>
            <a:r>
              <a:rPr lang="en-US" dirty="0" err="1"/>
              <a:t>readline</a:t>
            </a:r>
            <a:r>
              <a:rPr lang="en-US" dirty="0"/>
              <a:t>() .</a:t>
            </a:r>
            <a:r>
              <a:rPr lang="en-US" dirty="0" err="1"/>
              <a:t>readlines</a:t>
            </a:r>
            <a:r>
              <a:rPr lang="en-US" dirty="0"/>
              <a:t>() </a:t>
            </a:r>
          </a:p>
          <a:p>
            <a:r>
              <a:rPr lang="en-US" dirty="0"/>
              <a:t>         </a:t>
            </a:r>
            <a:r>
              <a:rPr lang="en-US" dirty="0" err="1"/>
              <a:t>readline</a:t>
            </a:r>
            <a:r>
              <a:rPr lang="en-US" dirty="0"/>
              <a:t>() – Reads a single line of the file and return a string</a:t>
            </a:r>
          </a:p>
          <a:p>
            <a:r>
              <a:rPr lang="en-US" dirty="0"/>
              <a:t>         </a:t>
            </a:r>
            <a:r>
              <a:rPr lang="en-US" dirty="0" err="1"/>
              <a:t>readlines</a:t>
            </a:r>
            <a:r>
              <a:rPr lang="en-US" dirty="0"/>
              <a:t>() – reads the entire file and return a list of strings </a:t>
            </a:r>
          </a:p>
          <a:p>
            <a:r>
              <a:rPr lang="en-US" dirty="0"/>
              <a:t>         read () – reads the entire file and return a string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C8D75C-1B56-46FD-8B9F-8EBBC3772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" b="75669"/>
          <a:stretch/>
        </p:blipFill>
        <p:spPr>
          <a:xfrm>
            <a:off x="999231" y="1790161"/>
            <a:ext cx="4612340" cy="846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2ADB00-728B-408B-8FCD-DA5E13EC2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72" b="52440"/>
          <a:stretch/>
        </p:blipFill>
        <p:spPr>
          <a:xfrm>
            <a:off x="3944443" y="2266947"/>
            <a:ext cx="4612340" cy="767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B8496E-87FA-4226-910A-915374BFB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71" b="28500"/>
          <a:stretch/>
        </p:blipFill>
        <p:spPr>
          <a:xfrm>
            <a:off x="999231" y="2992179"/>
            <a:ext cx="4612340" cy="831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EC8B0-9581-4BE7-B43F-460E5560D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24"/>
          <a:stretch/>
        </p:blipFill>
        <p:spPr>
          <a:xfrm>
            <a:off x="3944443" y="3558165"/>
            <a:ext cx="4612340" cy="1028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6348A-3BFC-41EA-BED2-1A32C1F91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128" y="1083112"/>
            <a:ext cx="2196555" cy="6181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5DF0A9-57B1-4F97-B783-A1F67D07135D}"/>
              </a:ext>
            </a:extLst>
          </p:cNvPr>
          <p:cNvSpPr txBox="1"/>
          <p:nvPr/>
        </p:nvSpPr>
        <p:spPr>
          <a:xfrm>
            <a:off x="6750128" y="714022"/>
            <a:ext cx="140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Variables: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3234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17992-F6AA-4075-955D-22298E30691F}"/>
              </a:ext>
            </a:extLst>
          </p:cNvPr>
          <p:cNvSpPr txBox="1"/>
          <p:nvPr/>
        </p:nvSpPr>
        <p:spPr>
          <a:xfrm>
            <a:off x="1405242" y="601694"/>
            <a:ext cx="5459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Files:</a:t>
            </a:r>
          </a:p>
          <a:p>
            <a:r>
              <a:rPr lang="en-US" dirty="0"/>
              <a:t>         Json files – JavaScript Object Notation file – easy to understand by human and machines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C26EA-9BB5-4053-B37A-CD2FD7A1B429}"/>
              </a:ext>
            </a:extLst>
          </p:cNvPr>
          <p:cNvSpPr txBox="1"/>
          <p:nvPr/>
        </p:nvSpPr>
        <p:spPr>
          <a:xfrm>
            <a:off x="5871465" y="2184133"/>
            <a:ext cx="3234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PT" altLang="pt-PT" dirty="0">
                <a:solidFill>
                  <a:schemeClr val="tx1"/>
                </a:solidFill>
                <a:latin typeface="Arial" panose="020B0604020202020204" pitchFamily="34" charset="0"/>
              </a:rPr>
              <a:t>Data is separated by commas.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PT" altLang="pt-PT" dirty="0">
                <a:solidFill>
                  <a:schemeClr val="tx1"/>
                </a:solidFill>
                <a:latin typeface="Arial" panose="020B0604020202020204" pitchFamily="34" charset="0"/>
              </a:rPr>
              <a:t>Curly braces hold objects.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PT" altLang="pt-PT" dirty="0">
                <a:solidFill>
                  <a:schemeClr val="tx1"/>
                </a:solidFill>
                <a:latin typeface="Arial" panose="020B0604020202020204" pitchFamily="34" charset="0"/>
              </a:rPr>
              <a:t>Square brackets hold array </a:t>
            </a:r>
          </a:p>
          <a:p>
            <a:endParaRPr lang="pt-P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98061-A7CD-430C-92AF-A0240FA862DB}"/>
              </a:ext>
            </a:extLst>
          </p:cNvPr>
          <p:cNvSpPr/>
          <p:nvPr/>
        </p:nvSpPr>
        <p:spPr>
          <a:xfrm>
            <a:off x="755641" y="1387594"/>
            <a:ext cx="49052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"data": [</a:t>
            </a:r>
            <a:b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"id": "12341 ",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"name ": "Joseanne Viana",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"address": {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"city": "Lisboa",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"state ": "Lisboa ",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"postal_code":"1000569"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  },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"position ": "PhD Student "</a:t>
            </a:r>
          </a:p>
          <a:p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b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]</a:t>
            </a:r>
            <a:b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P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BB1073-2E57-4211-8FFA-99871D0FD85B}"/>
              </a:ext>
            </a:extLst>
          </p:cNvPr>
          <p:cNvSpPr/>
          <p:nvPr/>
        </p:nvSpPr>
        <p:spPr>
          <a:xfrm>
            <a:off x="6248138" y="3446848"/>
            <a:ext cx="23086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https://jsonlint.com/?code=</a:t>
            </a:r>
          </a:p>
        </p:txBody>
      </p:sp>
    </p:spTree>
    <p:extLst>
      <p:ext uri="{BB962C8B-B14F-4D97-AF65-F5344CB8AC3E}">
        <p14:creationId xmlns:p14="http://schemas.microsoft.com/office/powerpoint/2010/main" val="3144661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6AB56-510D-467A-BED5-3C0AE037EA6D}"/>
              </a:ext>
            </a:extLst>
          </p:cNvPr>
          <p:cNvSpPr txBox="1"/>
          <p:nvPr/>
        </p:nvSpPr>
        <p:spPr>
          <a:xfrm>
            <a:off x="910743" y="370150"/>
            <a:ext cx="7571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Files:</a:t>
            </a:r>
          </a:p>
          <a:p>
            <a:r>
              <a:rPr lang="en-US" dirty="0"/>
              <a:t>         Json files – import json packet </a:t>
            </a:r>
          </a:p>
          <a:p>
            <a:r>
              <a:rPr lang="en-US" dirty="0"/>
              <a:t>open (&lt;path to the file &gt;)  </a:t>
            </a:r>
            <a:r>
              <a:rPr lang="en-US" dirty="0" err="1"/>
              <a:t>json.load</a:t>
            </a:r>
            <a:r>
              <a:rPr lang="en-US" dirty="0"/>
              <a:t>(&lt;object&gt;), </a:t>
            </a:r>
          </a:p>
          <a:p>
            <a:r>
              <a:rPr lang="en-US" dirty="0" err="1"/>
              <a:t>json.dumps</a:t>
            </a:r>
            <a:r>
              <a:rPr lang="en-US" dirty="0"/>
              <a:t>(&lt;</a:t>
            </a:r>
            <a:r>
              <a:rPr lang="en-US" dirty="0" err="1"/>
              <a:t>pythonObject</a:t>
            </a:r>
            <a:r>
              <a:rPr lang="en-US" dirty="0"/>
              <a:t>&gt;, &lt;formatting attribute&gt;) – convert python objects in json objects </a:t>
            </a:r>
          </a:p>
          <a:p>
            <a:r>
              <a:rPr lang="en-US" dirty="0" err="1"/>
              <a:t>json.dump</a:t>
            </a:r>
            <a:r>
              <a:rPr lang="en-US" dirty="0"/>
              <a:t>((&lt;</a:t>
            </a:r>
            <a:r>
              <a:rPr lang="en-US" dirty="0" err="1"/>
              <a:t>pythonObject</a:t>
            </a:r>
            <a:r>
              <a:rPr lang="en-US" dirty="0"/>
              <a:t>&gt;, &lt;</a:t>
            </a:r>
            <a:r>
              <a:rPr lang="en-US" dirty="0" err="1"/>
              <a:t>fileObject</a:t>
            </a:r>
            <a:r>
              <a:rPr lang="en-US" dirty="0"/>
              <a:t>&gt;, &lt;formatting attribute&gt;) ) – write json files     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6F148-E200-44A5-BDC4-D4EF5501E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87"/>
          <a:stretch/>
        </p:blipFill>
        <p:spPr>
          <a:xfrm>
            <a:off x="2233104" y="1548331"/>
            <a:ext cx="4386590" cy="1531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11F0-2C58-4571-84B9-283678F85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912" y="3339175"/>
            <a:ext cx="3862974" cy="12474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8EAE0F-AEBB-4A25-B85E-62FD6CEFF1FF}"/>
              </a:ext>
            </a:extLst>
          </p:cNvPr>
          <p:cNvSpPr txBox="1"/>
          <p:nvPr/>
        </p:nvSpPr>
        <p:spPr>
          <a:xfrm>
            <a:off x="2494912" y="3031398"/>
            <a:ext cx="140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: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82579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7527C-A010-41E7-9AEB-00B233BD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6" y="1154113"/>
            <a:ext cx="7699108" cy="2997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5D1EF-7BC3-4B40-A109-481CDDD54FB1}"/>
              </a:ext>
            </a:extLst>
          </p:cNvPr>
          <p:cNvSpPr txBox="1"/>
          <p:nvPr/>
        </p:nvSpPr>
        <p:spPr>
          <a:xfrm>
            <a:off x="1240225" y="767817"/>
            <a:ext cx="3099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-  Week 1  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88293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6AB56-510D-467A-BED5-3C0AE037EA6D}"/>
              </a:ext>
            </a:extLst>
          </p:cNvPr>
          <p:cNvSpPr txBox="1"/>
          <p:nvPr/>
        </p:nvSpPr>
        <p:spPr>
          <a:xfrm>
            <a:off x="843507" y="453602"/>
            <a:ext cx="7571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Files: </a:t>
            </a:r>
          </a:p>
          <a:p>
            <a:r>
              <a:rPr lang="en-US" dirty="0"/>
              <a:t>         Excel files </a:t>
            </a:r>
          </a:p>
          <a:p>
            <a:r>
              <a:rPr lang="en-US" dirty="0"/>
              <a:t>	Pandas packet is frequently used to manipulate excel files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BCAE1-3456-4F42-83AA-8D474241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4" y="1826502"/>
            <a:ext cx="4138304" cy="1253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63C27A-9B6B-48B6-BED6-39F6D5BAE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66" y="1715903"/>
            <a:ext cx="3772222" cy="2581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5281DD-F0F4-4548-AA1E-73754E9A611C}"/>
              </a:ext>
            </a:extLst>
          </p:cNvPr>
          <p:cNvSpPr txBox="1"/>
          <p:nvPr/>
        </p:nvSpPr>
        <p:spPr>
          <a:xfrm>
            <a:off x="4779252" y="1399931"/>
            <a:ext cx="140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: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87683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6AB56-510D-467A-BED5-3C0AE037EA6D}"/>
              </a:ext>
            </a:extLst>
          </p:cNvPr>
          <p:cNvSpPr txBox="1"/>
          <p:nvPr/>
        </p:nvSpPr>
        <p:spPr>
          <a:xfrm>
            <a:off x="863677" y="401425"/>
            <a:ext cx="7571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Try, catch, else, finally </a:t>
            </a:r>
          </a:p>
          <a:p>
            <a:r>
              <a:rPr lang="en-US" dirty="0"/>
              <a:t>Accessing code from other libraries outside of python, text files, 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1F162-C1CD-46E0-A0E8-1227A498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37" y="1306984"/>
            <a:ext cx="2124075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E56BF-D534-4B7B-93A2-DC67F8CC2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83" y="2250536"/>
            <a:ext cx="2225033" cy="2001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2696BE-C6D3-45E6-8A6C-5FE47BFA67CD}"/>
              </a:ext>
            </a:extLst>
          </p:cNvPr>
          <p:cNvSpPr txBox="1"/>
          <p:nvPr/>
        </p:nvSpPr>
        <p:spPr>
          <a:xfrm>
            <a:off x="6456641" y="941501"/>
            <a:ext cx="197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#Path is not correct </a:t>
            </a: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1FD9E-5697-4803-82ED-418022EC8C39}"/>
              </a:ext>
            </a:extLst>
          </p:cNvPr>
          <p:cNvSpPr/>
          <p:nvPr/>
        </p:nvSpPr>
        <p:spPr>
          <a:xfrm>
            <a:off x="6456641" y="1951993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#Path is correct </a:t>
            </a:r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F09795-1C2C-4953-BE81-2774D8464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57" y="1077860"/>
            <a:ext cx="4810742" cy="271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67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6AB56-510D-467A-BED5-3C0AE037EA6D}"/>
              </a:ext>
            </a:extLst>
          </p:cNvPr>
          <p:cNvSpPr txBox="1"/>
          <p:nvPr/>
        </p:nvSpPr>
        <p:spPr>
          <a:xfrm>
            <a:off x="863677" y="401425"/>
            <a:ext cx="7571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 expressions,</a:t>
            </a:r>
          </a:p>
          <a:p>
            <a:endParaRPr lang="en-US" dirty="0"/>
          </a:p>
          <a:p>
            <a:r>
              <a:rPr lang="en-US" dirty="0"/>
              <a:t>Lambda function also called anonymous function</a:t>
            </a:r>
          </a:p>
          <a:p>
            <a:r>
              <a:rPr lang="en-US" dirty="0"/>
              <a:t>Can receive any number of arguments, but can only have one expression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84C769-15AA-47A4-B885-94A2F803E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43" y="1376244"/>
            <a:ext cx="30476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lambda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&lt;arguments&gt;: &lt;expression&gt;</a:t>
            </a:r>
            <a:endParaRPr kumimoji="0" lang="pt-PT" altLang="pt-P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E407B-10D7-4D7A-9526-38B7B23E9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24" y="1718549"/>
            <a:ext cx="4729721" cy="251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C70EE-09E4-421B-BE9D-823E4D70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14" y="2184088"/>
            <a:ext cx="657225" cy="942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44BFAE-9338-4D2B-BF0A-0C7AA40BFCEE}"/>
              </a:ext>
            </a:extLst>
          </p:cNvPr>
          <p:cNvSpPr txBox="1"/>
          <p:nvPr/>
        </p:nvSpPr>
        <p:spPr>
          <a:xfrm>
            <a:off x="6875450" y="1718549"/>
            <a:ext cx="140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: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800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6AB56-510D-467A-BED5-3C0AE037EA6D}"/>
              </a:ext>
            </a:extLst>
          </p:cNvPr>
          <p:cNvSpPr txBox="1"/>
          <p:nvPr/>
        </p:nvSpPr>
        <p:spPr>
          <a:xfrm>
            <a:off x="1253002" y="388106"/>
            <a:ext cx="7571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Maps: </a:t>
            </a:r>
          </a:p>
          <a:p>
            <a:r>
              <a:rPr lang="en-US" dirty="0"/>
              <a:t>Perform an operation and return it value in a list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CD52B3-BD39-4DAC-AAE5-7816FCC7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49" y="900881"/>
            <a:ext cx="3622902" cy="2822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606A84-E6F2-4457-B4BE-6A9D01FC7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62" y="3755886"/>
            <a:ext cx="7266339" cy="6041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28E46A-4474-425C-80FF-24A6D90B27AA}"/>
              </a:ext>
            </a:extLst>
          </p:cNvPr>
          <p:cNvSpPr txBox="1"/>
          <p:nvPr/>
        </p:nvSpPr>
        <p:spPr>
          <a:xfrm>
            <a:off x="863677" y="3448109"/>
            <a:ext cx="140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: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56537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6AB56-510D-467A-BED5-3C0AE037EA6D}"/>
              </a:ext>
            </a:extLst>
          </p:cNvPr>
          <p:cNvSpPr txBox="1"/>
          <p:nvPr/>
        </p:nvSpPr>
        <p:spPr>
          <a:xfrm>
            <a:off x="1085991" y="699026"/>
            <a:ext cx="7571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Filter: </a:t>
            </a:r>
          </a:p>
          <a:p>
            <a:r>
              <a:rPr lang="en-US" dirty="0"/>
              <a:t>Perform an operation and return it value in a list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6C1DB-4BEA-49C6-A132-D7331A7C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4" y="1360936"/>
            <a:ext cx="4973697" cy="235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45434-F9E6-4CD8-9E85-9EA22643E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76" y="1907183"/>
            <a:ext cx="2800350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3FFD7-83F7-4BA4-B80D-699F2D15E531}"/>
              </a:ext>
            </a:extLst>
          </p:cNvPr>
          <p:cNvSpPr txBox="1"/>
          <p:nvPr/>
        </p:nvSpPr>
        <p:spPr>
          <a:xfrm>
            <a:off x="5982258" y="1459195"/>
            <a:ext cx="1500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97611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043B97-5187-4C7F-9BED-BB465C95C30C}"/>
              </a:ext>
            </a:extLst>
          </p:cNvPr>
          <p:cNvSpPr txBox="1"/>
          <p:nvPr/>
        </p:nvSpPr>
        <p:spPr>
          <a:xfrm>
            <a:off x="560423" y="809749"/>
            <a:ext cx="49967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Classes: </a:t>
            </a:r>
          </a:p>
          <a:p>
            <a:r>
              <a:rPr lang="en-US" dirty="0"/>
              <a:t>Object oriented programming</a:t>
            </a:r>
          </a:p>
          <a:p>
            <a:r>
              <a:rPr lang="en-US" dirty="0"/>
              <a:t>Aims to combine data and processes related to that data (objects)</a:t>
            </a:r>
          </a:p>
          <a:p>
            <a:endParaRPr lang="en-US" dirty="0"/>
          </a:p>
          <a:p>
            <a:r>
              <a:rPr lang="en-US" dirty="0"/>
              <a:t>The __</a:t>
            </a:r>
            <a:r>
              <a:rPr lang="en-US" dirty="0" err="1"/>
              <a:t>init</a:t>
            </a:r>
            <a:r>
              <a:rPr lang="en-US" dirty="0"/>
              <a:t>__() method is called a constructor method</a:t>
            </a:r>
          </a:p>
          <a:p>
            <a:endParaRPr lang="en-US" dirty="0"/>
          </a:p>
          <a:p>
            <a:r>
              <a:rPr lang="en-US" dirty="0"/>
              <a:t>The increase() method increments the value of the attribute </a:t>
            </a:r>
            <a:r>
              <a:rPr lang="en-US" dirty="0" err="1"/>
              <a:t>val</a:t>
            </a:r>
            <a:r>
              <a:rPr lang="en-US" dirty="0"/>
              <a:t> by 1.</a:t>
            </a:r>
          </a:p>
          <a:p>
            <a:endParaRPr lang="en-US" dirty="0"/>
          </a:p>
          <a:p>
            <a:r>
              <a:rPr lang="en-US" dirty="0"/>
              <a:t>The show() method displays the value of the attribute </a:t>
            </a:r>
            <a:r>
              <a:rPr lang="en-US" dirty="0" err="1"/>
              <a:t>val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50E5B-1B8E-4843-90CC-277B4F933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09" y="442528"/>
            <a:ext cx="2900892" cy="43382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BBA8D4-A9CD-4722-8841-0F6AC1249E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9" r="609" b="10217"/>
          <a:stretch/>
        </p:blipFill>
        <p:spPr>
          <a:xfrm>
            <a:off x="3173550" y="3548518"/>
            <a:ext cx="2057400" cy="1334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05747-8706-4C91-9AF8-B0D5DEB85E17}"/>
              </a:ext>
            </a:extLst>
          </p:cNvPr>
          <p:cNvSpPr txBox="1"/>
          <p:nvPr/>
        </p:nvSpPr>
        <p:spPr>
          <a:xfrm>
            <a:off x="2437357" y="3240741"/>
            <a:ext cx="185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: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624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75630-A25F-490F-ACC3-4751BE02A4A2}"/>
              </a:ext>
            </a:extLst>
          </p:cNvPr>
          <p:cNvSpPr txBox="1"/>
          <p:nvPr/>
        </p:nvSpPr>
        <p:spPr>
          <a:xfrm>
            <a:off x="1046999" y="815943"/>
            <a:ext cx="5970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Creating new module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61770-29C3-4013-A793-9199D030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91" y="2191008"/>
            <a:ext cx="3295650" cy="270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0C974-6AFC-48AA-B363-561AAFC31B83}"/>
              </a:ext>
            </a:extLst>
          </p:cNvPr>
          <p:cNvSpPr txBox="1"/>
          <p:nvPr/>
        </p:nvSpPr>
        <p:spPr>
          <a:xfrm>
            <a:off x="570426" y="1914893"/>
            <a:ext cx="322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project called -  Area 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AEE66-4387-4B1E-A5EF-C239578A5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84" y="2229521"/>
            <a:ext cx="3710390" cy="1982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67C1C2-3B8E-424B-85FB-92098AB65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146" y="596975"/>
            <a:ext cx="5400230" cy="10410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757560-7D84-49F4-A12F-6EBEBF6EA8D7}"/>
              </a:ext>
            </a:extLst>
          </p:cNvPr>
          <p:cNvSpPr txBox="1"/>
          <p:nvPr/>
        </p:nvSpPr>
        <p:spPr>
          <a:xfrm>
            <a:off x="4572000" y="1840403"/>
            <a:ext cx="401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file called –Geometry calculations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4782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75630-A25F-490F-ACC3-4751BE02A4A2}"/>
              </a:ext>
            </a:extLst>
          </p:cNvPr>
          <p:cNvSpPr txBox="1"/>
          <p:nvPr/>
        </p:nvSpPr>
        <p:spPr>
          <a:xfrm>
            <a:off x="1558338" y="384569"/>
            <a:ext cx="5970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Creating new module.py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24E82-EC86-4DBF-A88A-E833F9274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8806B-4DE0-4BA0-9ABA-ECBCF7E0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79" y="1353707"/>
            <a:ext cx="5120263" cy="1314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65EF5-7282-490C-B6B8-82A6C363462F}"/>
              </a:ext>
            </a:extLst>
          </p:cNvPr>
          <p:cNvSpPr txBox="1"/>
          <p:nvPr/>
        </p:nvSpPr>
        <p:spPr>
          <a:xfrm>
            <a:off x="984201" y="1021985"/>
            <a:ext cx="3713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project – named “Drawing” 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7320D-BF99-48D8-A466-EA156031F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9" y="2984807"/>
            <a:ext cx="5261958" cy="1342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77CD90-8F3F-4EFE-A61D-023F6F95C96F}"/>
              </a:ext>
            </a:extLst>
          </p:cNvPr>
          <p:cNvSpPr txBox="1"/>
          <p:nvPr/>
        </p:nvSpPr>
        <p:spPr>
          <a:xfrm>
            <a:off x="1253001" y="2698021"/>
            <a:ext cx="4290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to the </a:t>
            </a:r>
            <a:r>
              <a:rPr lang="en-US" dirty="0" err="1"/>
              <a:t>PythonPath</a:t>
            </a:r>
            <a:r>
              <a:rPr lang="en-US" dirty="0"/>
              <a:t>: Tools &gt; </a:t>
            </a:r>
            <a:r>
              <a:rPr lang="en-US" dirty="0" err="1"/>
              <a:t>PythonPath</a:t>
            </a:r>
            <a:r>
              <a:rPr lang="en-US" dirty="0"/>
              <a:t> </a:t>
            </a:r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7DD63-4098-404E-B927-06D72B711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67" y="2733686"/>
            <a:ext cx="3156978" cy="2040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4E06F1-352A-4AE5-A090-901AA51AF8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58" r="15706"/>
          <a:stretch/>
        </p:blipFill>
        <p:spPr>
          <a:xfrm>
            <a:off x="4585996" y="250701"/>
            <a:ext cx="3140448" cy="1166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D2CB8-74B2-4651-BE88-598FFB0973A4}"/>
              </a:ext>
            </a:extLst>
          </p:cNvPr>
          <p:cNvSpPr txBox="1"/>
          <p:nvPr/>
        </p:nvSpPr>
        <p:spPr>
          <a:xfrm>
            <a:off x="7790413" y="1634265"/>
            <a:ext cx="121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folders </a:t>
            </a:r>
            <a:endParaRPr lang="pt-PT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F232E6-EBCD-4119-8FC1-AA0C8C3B4F3C}"/>
              </a:ext>
            </a:extLst>
          </p:cNvPr>
          <p:cNvCxnSpPr/>
          <p:nvPr/>
        </p:nvCxnSpPr>
        <p:spPr>
          <a:xfrm flipH="1" flipV="1">
            <a:off x="7790413" y="1175873"/>
            <a:ext cx="290328" cy="319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22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7D66B-A297-4C60-8CA2-E6A0E57D356F}"/>
              </a:ext>
            </a:extLst>
          </p:cNvPr>
          <p:cNvSpPr txBox="1"/>
          <p:nvPr/>
        </p:nvSpPr>
        <p:spPr>
          <a:xfrm>
            <a:off x="1925273" y="1478560"/>
            <a:ext cx="528506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&lt;WELCOME &gt;</a:t>
            </a:r>
            <a:endParaRPr lang="pt-PT" sz="1013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2D6D27-E7D6-49F4-B153-E7E2D7B6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95872F-5D0E-4567-A5D4-F5407B27E1B5}"/>
              </a:ext>
            </a:extLst>
          </p:cNvPr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89B28-3782-4A9F-A989-5DD2138508B4}"/>
              </a:ext>
            </a:extLst>
          </p:cNvPr>
          <p:cNvSpPr txBox="1"/>
          <p:nvPr/>
        </p:nvSpPr>
        <p:spPr>
          <a:xfrm>
            <a:off x="1662545" y="2237043"/>
            <a:ext cx="62484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50" dirty="0">
                <a:solidFill>
                  <a:srgbClr val="FFFF00"/>
                </a:solidFill>
                <a:latin typeface="Courier Std" panose="02070409020205020404" pitchFamily="49" charset="0"/>
              </a:rPr>
              <a:t>&lt;Exercises&gt; </a:t>
            </a:r>
            <a:endParaRPr lang="pt-PT" sz="3750" dirty="0">
              <a:solidFill>
                <a:srgbClr val="FFFF00"/>
              </a:solidFill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834"/>
            <a:ext cx="2184120" cy="8463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A5C0F-6173-4675-AF43-119B1F8F5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3A6109-F910-4217-B095-960FB5B7B4D8}"/>
              </a:ext>
            </a:extLst>
          </p:cNvPr>
          <p:cNvSpPr/>
          <p:nvPr/>
        </p:nvSpPr>
        <p:spPr>
          <a:xfrm>
            <a:off x="505515" y="910421"/>
            <a:ext cx="7947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61139-B654-4726-B833-1AEFD7F545BC}"/>
              </a:ext>
            </a:extLst>
          </p:cNvPr>
          <p:cNvSpPr txBox="1"/>
          <p:nvPr/>
        </p:nvSpPr>
        <p:spPr>
          <a:xfrm>
            <a:off x="910743" y="1613301"/>
            <a:ext cx="752516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In the module that we created,  provide operations with circles, namely, calculation of the perimeter and area given the radius. Add the </a:t>
            </a:r>
            <a:r>
              <a:rPr lang="pt-PT" sz="1600" dirty="0"/>
              <a:t>sphere volume </a:t>
            </a:r>
            <a:r>
              <a:rPr lang="en-US" sz="1600" dirty="0"/>
              <a:t>function code in your module</a:t>
            </a:r>
            <a:br>
              <a:rPr lang="en-US" sz="1600" dirty="0"/>
            </a:br>
            <a:r>
              <a:rPr lang="en-US" sz="1600" dirty="0"/>
              <a:t>- Provide operations with squares, namely, calculation of the perimeter and area given the length of the side.</a:t>
            </a:r>
            <a:br>
              <a:rPr lang="en-US" sz="1600" dirty="0"/>
            </a:br>
            <a:r>
              <a:rPr lang="en-US" sz="1600" dirty="0"/>
              <a:t>Provide the possibility to ask the user for a value and writes on the screen the perimeter and the area of the circle and square based in the radius and side measurement.</a:t>
            </a:r>
            <a:br>
              <a:rPr lang="en-US" dirty="0"/>
            </a:br>
            <a:endParaRPr lang="pt-P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A7F47B-F351-4A80-A2F8-67A90795AF54}"/>
              </a:ext>
            </a:extLst>
          </p:cNvPr>
          <p:cNvSpPr/>
          <p:nvPr/>
        </p:nvSpPr>
        <p:spPr>
          <a:xfrm>
            <a:off x="910743" y="910421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 1  </a:t>
            </a:r>
          </a:p>
        </p:txBody>
      </p:sp>
    </p:spTree>
    <p:extLst>
      <p:ext uri="{BB962C8B-B14F-4D97-AF65-F5344CB8AC3E}">
        <p14:creationId xmlns:p14="http://schemas.microsoft.com/office/powerpoint/2010/main" val="72103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75630-A25F-490F-ACC3-4751BE02A4A2}"/>
              </a:ext>
            </a:extLst>
          </p:cNvPr>
          <p:cNvSpPr txBox="1"/>
          <p:nvPr/>
        </p:nvSpPr>
        <p:spPr>
          <a:xfrm>
            <a:off x="1781735" y="1062318"/>
            <a:ext cx="597049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Comments on the repository organization </a:t>
            </a:r>
          </a:p>
          <a:p>
            <a:r>
              <a:rPr lang="en-US" sz="1700" dirty="0"/>
              <a:t>Comments on the exercises</a:t>
            </a:r>
            <a:endParaRPr lang="pt-PT" sz="1700" dirty="0"/>
          </a:p>
          <a:p>
            <a:r>
              <a:rPr lang="pt-PT" sz="1700" dirty="0"/>
              <a:t>List 1 - exercise 1 </a:t>
            </a:r>
          </a:p>
          <a:p>
            <a:r>
              <a:rPr lang="pt-PT" sz="1700" dirty="0"/>
              <a:t>List 2 - exercise 1 </a:t>
            </a:r>
          </a:p>
          <a:p>
            <a:r>
              <a:rPr lang="pt-PT" sz="1700" dirty="0"/>
              <a:t>List 3 - exercise 3 </a:t>
            </a:r>
          </a:p>
          <a:p>
            <a:endParaRPr lang="pt-PT" sz="1700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575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834"/>
            <a:ext cx="2184120" cy="8463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A5C0F-6173-4675-AF43-119B1F8F5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3A6109-F910-4217-B095-960FB5B7B4D8}"/>
              </a:ext>
            </a:extLst>
          </p:cNvPr>
          <p:cNvSpPr/>
          <p:nvPr/>
        </p:nvSpPr>
        <p:spPr>
          <a:xfrm>
            <a:off x="802953" y="1172600"/>
            <a:ext cx="79474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Write a function that takes as a parameter a list of integers. The function must</a:t>
            </a:r>
            <a:br>
              <a:rPr lang="en-US" sz="1600" dirty="0"/>
            </a:br>
            <a:r>
              <a:rPr lang="en-US" sz="1600" dirty="0"/>
              <a:t>return a tuple with two integer values f1 and f2, where f1 is the list element with</a:t>
            </a:r>
            <a:br>
              <a:rPr lang="en-US" sz="1600" dirty="0"/>
            </a:br>
            <a:r>
              <a:rPr lang="en-US" sz="1600" dirty="0"/>
              <a:t>lowest frequency (lowest number of occurrences in the list) and f2 is the element with the highest frequency. Tip: use a dictionary to compute the frequencies of the list elements.</a:t>
            </a:r>
            <a:br>
              <a:rPr lang="en-US" sz="1600" dirty="0"/>
            </a:br>
            <a:r>
              <a:rPr lang="en-US" sz="1600" dirty="0"/>
              <a:t>The following function must be implemented:</a:t>
            </a:r>
          </a:p>
          <a:p>
            <a:r>
              <a:rPr lang="pt-PT" sz="1600" dirty="0">
                <a:solidFill>
                  <a:srgbClr val="7030A0"/>
                </a:solidFill>
              </a:rPr>
              <a:t>def</a:t>
            </a:r>
            <a:r>
              <a:rPr lang="pt-PT" sz="1600" dirty="0"/>
              <a:t> frequencies (v)</a:t>
            </a:r>
          </a:p>
          <a:p>
            <a:endParaRPr lang="en-US" sz="1600" dirty="0"/>
          </a:p>
          <a:p>
            <a:r>
              <a:rPr lang="en-US" sz="1600" dirty="0"/>
              <a:t>Input =  [1, 4, 5, 1, 6, 3, 2, 1, 2, 9, 1, 4, 6, 3, 9]</a:t>
            </a:r>
          </a:p>
          <a:p>
            <a:r>
              <a:rPr lang="pt-PT" sz="1600" dirty="0"/>
              <a:t>Output = ([f1], [f2])     f1 = [5,7]     f2=[1]</a:t>
            </a:r>
          </a:p>
          <a:p>
            <a:endParaRPr lang="pt-PT" sz="1600" dirty="0"/>
          </a:p>
          <a:p>
            <a:r>
              <a:rPr lang="pt-PT" sz="1600" dirty="0">
                <a:solidFill>
                  <a:srgbClr val="7030A0"/>
                </a:solidFill>
              </a:rPr>
              <a:t>def</a:t>
            </a:r>
            <a:r>
              <a:rPr lang="pt-PT" sz="1600" dirty="0"/>
              <a:t> frequencies (v)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CB186-09F9-422F-A4A1-4C19FB36B9F5}"/>
              </a:ext>
            </a:extLst>
          </p:cNvPr>
          <p:cNvSpPr/>
          <p:nvPr/>
        </p:nvSpPr>
        <p:spPr>
          <a:xfrm>
            <a:off x="802953" y="727741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 2  </a:t>
            </a:r>
          </a:p>
        </p:txBody>
      </p:sp>
    </p:spTree>
    <p:extLst>
      <p:ext uri="{BB962C8B-B14F-4D97-AF65-F5344CB8AC3E}">
        <p14:creationId xmlns:p14="http://schemas.microsoft.com/office/powerpoint/2010/main" val="4265523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75630-A25F-490F-ACC3-4751BE02A4A2}"/>
              </a:ext>
            </a:extLst>
          </p:cNvPr>
          <p:cNvSpPr txBox="1"/>
          <p:nvPr/>
        </p:nvSpPr>
        <p:spPr>
          <a:xfrm>
            <a:off x="1092060" y="569574"/>
            <a:ext cx="597049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/>
              <a:t>List 2 - exercise 1 </a:t>
            </a:r>
          </a:p>
          <a:p>
            <a:endParaRPr lang="pt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87D99-6AEB-4061-8A49-C1CB2A8C0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7"/>
          <a:stretch/>
        </p:blipFill>
        <p:spPr>
          <a:xfrm>
            <a:off x="187926" y="976294"/>
            <a:ext cx="4545440" cy="333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9FDE0-5229-48DD-908B-4C0010363F1F}"/>
              </a:ext>
            </a:extLst>
          </p:cNvPr>
          <p:cNvSpPr txBox="1"/>
          <p:nvPr/>
        </p:nvSpPr>
        <p:spPr>
          <a:xfrm>
            <a:off x="4843829" y="569574"/>
            <a:ext cx="42809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firstNum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("Tell me the first number:"))</a:t>
            </a:r>
          </a:p>
          <a:p>
            <a:r>
              <a:rPr lang="en-US" sz="8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read second number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secondNum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("Tell me the second number:"))</a:t>
            </a:r>
          </a:p>
          <a:p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800" i="1" dirty="0">
                <a:latin typeface="Courier New" panose="02070309020205020404" pitchFamily="49" charset="0"/>
                <a:cs typeface="Courier New" panose="02070309020205020404" pitchFamily="49" charset="0"/>
              </a:rPr>
              <a:t> to control the loop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validOperation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</a:p>
          <a:p>
            <a:r>
              <a:rPr lang="en-US" sz="8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make operation using the variables with the values that were given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validOperation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8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read operator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operator =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("Tell me which operator, out of the    following:\n '+', '-', '*' or '/'\n")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== "+":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result =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firstNum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secondNum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validOperation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break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== "-":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result =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firstNum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secondNum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validOperation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break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== "*":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result =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firstNum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secondNum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validOperation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break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== "/":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result =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firstNum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secondNum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validOperation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break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("Value needs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be one of the following operators    instead:\n '+', '-', '*' or '/' ")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continue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print result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("The result of your operation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is:",result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'\n’)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29726-DD9B-4B74-8276-B549C3FDF278}"/>
              </a:ext>
            </a:extLst>
          </p:cNvPr>
          <p:cNvSpPr txBox="1"/>
          <p:nvPr/>
        </p:nvSpPr>
        <p:spPr>
          <a:xfrm>
            <a:off x="2709582" y="1071184"/>
            <a:ext cx="207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Expected exercise</a:t>
            </a:r>
          </a:p>
          <a:p>
            <a:r>
              <a:rPr lang="en-US" dirty="0">
                <a:solidFill>
                  <a:schemeClr val="bg1"/>
                </a:solidFill>
              </a:rPr>
              <a:t>Well commented code 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3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75630-A25F-490F-ACC3-4751BE02A4A2}"/>
              </a:ext>
            </a:extLst>
          </p:cNvPr>
          <p:cNvSpPr txBox="1"/>
          <p:nvPr/>
        </p:nvSpPr>
        <p:spPr>
          <a:xfrm>
            <a:off x="1092060" y="569574"/>
            <a:ext cx="597049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/>
              <a:t>List 2 - exercise 1 </a:t>
            </a:r>
          </a:p>
          <a:p>
            <a:endParaRPr lang="pt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FE3E2-E02A-4F25-B60B-91126089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318" y="1492172"/>
            <a:ext cx="4143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3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75630-A25F-490F-ACC3-4751BE02A4A2}"/>
              </a:ext>
            </a:extLst>
          </p:cNvPr>
          <p:cNvSpPr txBox="1"/>
          <p:nvPr/>
        </p:nvSpPr>
        <p:spPr>
          <a:xfrm>
            <a:off x="1092060" y="569574"/>
            <a:ext cx="597049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/>
              <a:t>List 3 - exercise 3 </a:t>
            </a:r>
          </a:p>
          <a:p>
            <a:endParaRPr lang="pt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334CC-9564-4AC4-8A85-2B387FD1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07" y="993148"/>
            <a:ext cx="3856504" cy="34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1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F0BA18-95E2-46AB-A9A9-E4A096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6" y="1087229"/>
            <a:ext cx="4480905" cy="2682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835BF1-ACD7-4A3E-9B7D-9A628BC3C828}"/>
              </a:ext>
            </a:extLst>
          </p:cNvPr>
          <p:cNvSpPr txBox="1"/>
          <p:nvPr/>
        </p:nvSpPr>
        <p:spPr>
          <a:xfrm>
            <a:off x="1035423" y="672353"/>
            <a:ext cx="3052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 game </a:t>
            </a:r>
            <a:endParaRPr lang="pt-P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110413-25D7-4C26-886F-50E9B7F19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417" y="1247217"/>
            <a:ext cx="2828925" cy="236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2830B2-3C41-45AD-9AA4-425994240EC3}"/>
              </a:ext>
            </a:extLst>
          </p:cNvPr>
          <p:cNvSpPr/>
          <p:nvPr/>
        </p:nvSpPr>
        <p:spPr>
          <a:xfrm>
            <a:off x="509551" y="1514693"/>
            <a:ext cx="1821820" cy="237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94029-ACF2-4BA6-8CE4-767DA7C16B77}"/>
              </a:ext>
            </a:extLst>
          </p:cNvPr>
          <p:cNvSpPr/>
          <p:nvPr/>
        </p:nvSpPr>
        <p:spPr>
          <a:xfrm>
            <a:off x="910743" y="2601922"/>
            <a:ext cx="921124" cy="237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291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5880C6-EC21-422E-8B86-7AB8E3891B35}"/>
              </a:ext>
            </a:extLst>
          </p:cNvPr>
          <p:cNvSpPr txBox="1"/>
          <p:nvPr/>
        </p:nvSpPr>
        <p:spPr>
          <a:xfrm>
            <a:off x="1035423" y="672353"/>
            <a:ext cx="3052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careful using conditionals  </a:t>
            </a:r>
            <a:endParaRPr lang="pt-PT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207D3AB-A900-46D5-B47C-0CF9F05F9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0" y="4297153"/>
            <a:ext cx="2184120" cy="846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CC5870-959C-4554-AC46-80273FED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1" y="1058482"/>
            <a:ext cx="6419850" cy="2009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BD8F9-52B3-4D4A-AE7D-75C8EC41067D}"/>
              </a:ext>
            </a:extLst>
          </p:cNvPr>
          <p:cNvSpPr/>
          <p:nvPr/>
        </p:nvSpPr>
        <p:spPr>
          <a:xfrm>
            <a:off x="853889" y="1555201"/>
            <a:ext cx="2104464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8C5B4-C950-4C30-AA0C-FD214F35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71" y="3280522"/>
            <a:ext cx="60864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009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08B1A7A-85CC-4705-B183-74C1283C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153"/>
            <a:ext cx="2184120" cy="846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36D8-D608-4676-B55D-5AF1833F5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098BA-D8A4-420D-947A-723C1E22F7DB}"/>
              </a:ext>
            </a:extLst>
          </p:cNvPr>
          <p:cNvSpPr txBox="1"/>
          <p:nvPr/>
        </p:nvSpPr>
        <p:spPr>
          <a:xfrm>
            <a:off x="2570731" y="2006909"/>
            <a:ext cx="485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/>
              <a:t>Other comments? 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2411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lysses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4404</TotalTime>
  <Words>1303</Words>
  <Application>Microsoft Office PowerPoint</Application>
  <PresentationFormat>On-screen Show (16:9)</PresentationFormat>
  <Paragraphs>211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Calibri</vt:lpstr>
      <vt:lpstr>Courier New</vt:lpstr>
      <vt:lpstr>Nunito Sans</vt:lpstr>
      <vt:lpstr>Courier Std</vt:lpstr>
      <vt:lpstr>Arial</vt:lpstr>
      <vt:lpstr>Calibri Light</vt:lpstr>
      <vt:lpstr>Georgia</vt:lpstr>
      <vt:lpstr>Arial Unicode MS</vt:lpstr>
      <vt:lpstr>Ulysses template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Joseanne cristina Ocroch viana</dc:creator>
  <cp:lastModifiedBy>Joseanne cristina Ocroch viana</cp:lastModifiedBy>
  <cp:revision>80</cp:revision>
  <dcterms:created xsi:type="dcterms:W3CDTF">2020-10-12T17:51:57Z</dcterms:created>
  <dcterms:modified xsi:type="dcterms:W3CDTF">2020-11-02T14:47:20Z</dcterms:modified>
</cp:coreProperties>
</file>